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259" r:id="rId4"/>
    <p:sldId id="260" r:id="rId5"/>
    <p:sldId id="261" r:id="rId6"/>
    <p:sldId id="262" r:id="rId7"/>
    <p:sldId id="311" r:id="rId8"/>
    <p:sldId id="263" r:id="rId9"/>
    <p:sldId id="265" r:id="rId10"/>
    <p:sldId id="31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14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F92DE-2A2D-A14A-9435-219B085A867C}" type="datetimeFigureOut">
              <a:rPr lang="en-US" smtClean="0"/>
              <a:t>4/8/22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F3B32-34D0-884E-ACC0-52696860F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560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396A4-89A4-A847-AB24-8BED528B9BD8}" type="datetimeFigureOut">
              <a:rPr lang="en-US" smtClean="0"/>
              <a:t>4/8/22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39ACD-44D9-A14B-BE84-243B4DCAA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355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A93419-0D47-D143-B12D-B88F901BD596}" type="slidenum">
              <a:rPr lang="en-GB"/>
              <a:pPr/>
              <a:t>7</a:t>
            </a:fld>
            <a:endParaRPr lang="en-GB"/>
          </a:p>
        </p:txBody>
      </p:sp>
      <p:sp>
        <p:nvSpPr>
          <p:cNvPr id="737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B7CD-EDBA-974E-AD03-9051F5E35034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39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6644-F241-BC44-B04E-01135ABD0FA8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3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3CD6-C8DD-904F-A7D4-03E942653258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6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8C0B-3C37-E74A-BE44-B5E087AD1FA4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3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9EC2-F05D-F042-8B66-6AB17D325B97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9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3B11-049E-7445-8D4C-1ABF3F33E222}" type="datetime1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5784B-7721-0F44-95A3-A180FF917A06}" type="datetime1">
              <a:rPr lang="en-US" smtClean="0"/>
              <a:t>4/8/22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57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47BA-184B-2640-BC4A-5C4B99CE723C}" type="datetime1">
              <a:rPr lang="en-US" smtClean="0"/>
              <a:t>4/8/22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8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06BB-D662-774E-9F07-8894CAF3E764}" type="datetime1">
              <a:rPr lang="en-US" smtClean="0"/>
              <a:t>4/8/22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86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9410-2CD1-B844-B309-49AA14BC69B5}" type="datetime1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7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BAF6-B3EE-F844-9551-F4055258F720}" type="datetime1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2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210" y="42869"/>
            <a:ext cx="8672784" cy="85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10" y="1039619"/>
            <a:ext cx="8672784" cy="5086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25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71631-0212-D840-AF1A-9BCBD2FD82C8}" type="datetime1">
              <a:rPr lang="en-US" smtClean="0"/>
              <a:t>4/8/22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6302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B0098-7C94-C043-A9F2-A1987B33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8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198"/>
            <a:ext cx="9144000" cy="4611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844" y="1087269"/>
            <a:ext cx="7772400" cy="14700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IceCube</a:t>
            </a:r>
            <a:r>
              <a:rPr lang="en-US" dirty="0">
                <a:solidFill>
                  <a:schemeClr val="bg1"/>
                </a:solidFill>
              </a:rPr>
              <a:t> Masterclass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Mercer University - 2022</a:t>
            </a:r>
          </a:p>
        </p:txBody>
      </p:sp>
      <p:pic>
        <p:nvPicPr>
          <p:cNvPr id="9" name="Picture 8" descr="NSF_4-Color_bitmap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89" y="5795627"/>
            <a:ext cx="914355" cy="919134"/>
          </a:xfrm>
          <a:prstGeom prst="rect">
            <a:avLst/>
          </a:prstGeom>
        </p:spPr>
      </p:pic>
      <p:pic>
        <p:nvPicPr>
          <p:cNvPr id="10" name="Picture 9" descr="IceCube_official_logo_blacktextTrans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30" y="5803982"/>
            <a:ext cx="910779" cy="910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124" y="5795627"/>
            <a:ext cx="914355" cy="914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7560" y="5811957"/>
            <a:ext cx="799768" cy="89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90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36AA-8111-834B-9408-9016E17A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Auroras Australis at South Pole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1DBB4-863E-1442-B5D5-0E9EEF57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8C0B-3C37-E74A-BE44-B5E087AD1FA4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A262-829C-1F4E-9FD3-87BFD95D9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991F1-BB99-3E42-B99B-D05401E0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97F982-D47E-EB4F-86F5-F5BD75A66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" y="900286"/>
            <a:ext cx="8193974" cy="544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93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AF1BB-2B94-154B-8428-8B76AEC2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Geographic South Pole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5630DB-67D6-9845-A14D-1448ED174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10" y="4144022"/>
            <a:ext cx="8672784" cy="221232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About 1.5 the area of the USA. </a:t>
            </a:r>
          </a:p>
          <a:p>
            <a:pPr marL="0" indent="0">
              <a:buNone/>
            </a:pPr>
            <a:r>
              <a:rPr lang="en-US" dirty="0"/>
              <a:t>Covered almost entirely by a thick (2 mile average) ice cap</a:t>
            </a:r>
          </a:p>
          <a:p>
            <a:pPr marL="0" indent="0">
              <a:buNone/>
            </a:pPr>
            <a:r>
              <a:rPr lang="en-US" dirty="0"/>
              <a:t>There is bedrock under the ice. </a:t>
            </a:r>
          </a:p>
          <a:p>
            <a:pPr marL="0" indent="0">
              <a:buNone/>
            </a:pPr>
            <a:r>
              <a:rPr lang="en-US" dirty="0"/>
              <a:t>Typical elevation: 2 miles</a:t>
            </a:r>
          </a:p>
          <a:p>
            <a:pPr marL="0" indent="0">
              <a:buNone/>
            </a:pPr>
            <a:r>
              <a:rPr lang="en-US" dirty="0"/>
              <a:t>Fully surrounded by ocean</a:t>
            </a:r>
          </a:p>
          <a:p>
            <a:pPr marL="0" indent="0">
              <a:buNone/>
            </a:pPr>
            <a:r>
              <a:rPr lang="en-US" dirty="0"/>
              <a:t>Very, very dry – about the same precipitation/year as the Sahara.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A296E-8072-EF44-AFC1-FA1D88822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8C0B-3C37-E74A-BE44-B5E087AD1FA4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EBECB-A6CF-AE4E-BF88-F8DF4D630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67520-1D9E-6844-9907-0FE5FB406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2</a:t>
            </a:fld>
            <a:endParaRPr lang="en-US"/>
          </a:p>
        </p:txBody>
      </p:sp>
      <p:pic>
        <p:nvPicPr>
          <p:cNvPr id="3074" name="Picture 2" descr="Earth definition and meaning | Collins English Dictionary">
            <a:extLst>
              <a:ext uri="{FF2B5EF4-FFF2-40B4-BE49-F238E27FC236}">
                <a16:creationId xmlns:a16="http://schemas.microsoft.com/office/drawing/2014/main" id="{27502E3B-DD58-FE4B-AB4B-D54E7C09E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6" y="865757"/>
            <a:ext cx="2406941" cy="265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C40AFD20-BCE6-914A-9EC4-D8DA5CF91665}"/>
              </a:ext>
            </a:extLst>
          </p:cNvPr>
          <p:cNvSpPr/>
          <p:nvPr/>
        </p:nvSpPr>
        <p:spPr>
          <a:xfrm rot="9079175">
            <a:off x="1252972" y="3231993"/>
            <a:ext cx="736270" cy="5397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B7AA2-12B9-BA43-BDD2-4E2E259A558F}"/>
              </a:ext>
            </a:extLst>
          </p:cNvPr>
          <p:cNvSpPr txBox="1"/>
          <p:nvPr/>
        </p:nvSpPr>
        <p:spPr>
          <a:xfrm>
            <a:off x="1621107" y="3774690"/>
            <a:ext cx="71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Here!</a:t>
            </a:r>
          </a:p>
        </p:txBody>
      </p:sp>
      <p:pic>
        <p:nvPicPr>
          <p:cNvPr id="3076" name="Picture 4" descr="Antarctica Map / Map of Antarctica - Facts About Antarctica and the  Antarctic Circle - Worldatlas.com">
            <a:extLst>
              <a:ext uri="{FF2B5EF4-FFF2-40B4-BE49-F238E27FC236}">
                <a16:creationId xmlns:a16="http://schemas.microsoft.com/office/drawing/2014/main" id="{AB1CC325-3F17-5F49-B164-A27C1894E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25233"/>
            <a:ext cx="3083037" cy="30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566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9472B-1654-5541-A7AE-99BF2AF0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to </a:t>
            </a:r>
            <a:r>
              <a:rPr lang="en-US" strike="sngStrike" dirty="0"/>
              <a:t>South Pole</a:t>
            </a:r>
            <a:r>
              <a:rPr lang="en-US" dirty="0"/>
              <a:t> Christchurch NZ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D976F-E6C4-DA48-96D3-1B02C18EB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8C0B-3C37-E74A-BE44-B5E087AD1FA4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19FE5-ABE5-1D4F-87C2-9837D606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41EDD-A2B9-F847-8800-AF897DB6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3327B-3D00-6C45-8FD8-17C145C8E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426"/>
            <a:ext cx="9144000" cy="606157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1C00E6-E65D-3543-B3C4-0FAFB01C6A10}"/>
              </a:ext>
            </a:extLst>
          </p:cNvPr>
          <p:cNvCxnSpPr>
            <a:cxnSpLocks/>
          </p:cNvCxnSpPr>
          <p:nvPr/>
        </p:nvCxnSpPr>
        <p:spPr>
          <a:xfrm flipH="1">
            <a:off x="2125683" y="1002226"/>
            <a:ext cx="4161341" cy="462667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86B679-A55D-D046-B598-449763930981}"/>
              </a:ext>
            </a:extLst>
          </p:cNvPr>
          <p:cNvCxnSpPr>
            <a:cxnSpLocks/>
          </p:cNvCxnSpPr>
          <p:nvPr/>
        </p:nvCxnSpPr>
        <p:spPr>
          <a:xfrm flipH="1" flipV="1">
            <a:off x="6424551" y="934266"/>
            <a:ext cx="1840675" cy="339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A68354-5495-2E46-9BA6-2ABAB7979857}"/>
              </a:ext>
            </a:extLst>
          </p:cNvPr>
          <p:cNvCxnSpPr>
            <a:cxnSpLocks/>
          </p:cNvCxnSpPr>
          <p:nvPr/>
        </p:nvCxnSpPr>
        <p:spPr>
          <a:xfrm flipH="1">
            <a:off x="1901585" y="5838260"/>
            <a:ext cx="117220" cy="51809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4CA9ED2-BA88-2443-8BAA-2079DA28CA96}"/>
              </a:ext>
            </a:extLst>
          </p:cNvPr>
          <p:cNvSpPr txBox="1"/>
          <p:nvPr/>
        </p:nvSpPr>
        <p:spPr>
          <a:xfrm>
            <a:off x="7853102" y="1226019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</a:t>
            </a:r>
            <a:endParaRPr lang="en-US" sz="20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724DEF-5AF0-D943-8DEF-65B20D7B50D8}"/>
              </a:ext>
            </a:extLst>
          </p:cNvPr>
          <p:cNvSpPr txBox="1"/>
          <p:nvPr/>
        </p:nvSpPr>
        <p:spPr>
          <a:xfrm>
            <a:off x="4572000" y="3028153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13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</a:t>
            </a:r>
            <a:endParaRPr lang="en-US" sz="20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518DE7-6383-E543-A0A7-FB3835B317AB}"/>
              </a:ext>
            </a:extLst>
          </p:cNvPr>
          <p:cNvSpPr txBox="1"/>
          <p:nvPr/>
        </p:nvSpPr>
        <p:spPr>
          <a:xfrm>
            <a:off x="2125683" y="5825300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</a:t>
            </a:r>
            <a:endParaRPr lang="en-US" sz="20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8071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7A48A-7D97-DE4A-B09A-509B5EE8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Christchurch NZ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6F88F2-9E89-F64D-B434-0E7C06FE2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342" y="4381994"/>
            <a:ext cx="4183652" cy="17441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Pop. 350,000</a:t>
            </a:r>
            <a:br>
              <a:rPr lang="en-US" dirty="0"/>
            </a:br>
            <a:r>
              <a:rPr lang="en-US" dirty="0"/>
              <a:t>Largest city in Southern Island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552DE-487E-0F4F-ABFE-98C8D13BA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8C0B-3C37-E74A-BE44-B5E087AD1FA4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03A19-417A-EC44-861C-AFA49AB07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DC5D2-B56F-1F41-A01D-8B1580FE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4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6EAE9C4-B50A-2242-8D23-FA7A6449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01" y="585686"/>
            <a:ext cx="4441371" cy="272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ings to see and do in Christchurch, New Zealand">
            <a:extLst>
              <a:ext uri="{FF2B5EF4-FFF2-40B4-BE49-F238E27FC236}">
                <a16:creationId xmlns:a16="http://schemas.microsoft.com/office/drawing/2014/main" id="{EB0C3603-32C5-A349-8205-7CF9CD04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2" y="900286"/>
            <a:ext cx="4310743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hristchurch Central City - Wikipedia">
            <a:extLst>
              <a:ext uri="{FF2B5EF4-FFF2-40B4-BE49-F238E27FC236}">
                <a16:creationId xmlns:a16="http://schemas.microsoft.com/office/drawing/2014/main" id="{FA2C69B8-9AAF-CE4B-9E17-B8D385547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6" y="3314508"/>
            <a:ext cx="4180114" cy="277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55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EABD-CB63-F941-AA6D-AF35C9FFA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to South Pole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07243-A786-AF4C-9E44-5EC852B9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8C0B-3C37-E74A-BE44-B5E087AD1FA4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F775E-5676-4044-80ED-389E59E2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0F98E-687A-2247-85D6-868D70BFC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4" descr="Antarctica Map / Map of Antarctica - Facts About Antarctica and the  Antarctic Circle - Worldatlas.com">
            <a:extLst>
              <a:ext uri="{FF2B5EF4-FFF2-40B4-BE49-F238E27FC236}">
                <a16:creationId xmlns:a16="http://schemas.microsoft.com/office/drawing/2014/main" id="{0EACD1C2-9E40-8246-8627-02AC0F27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60" y="720119"/>
            <a:ext cx="6001357" cy="600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6AC7CD-FC63-A046-BF6A-37358A9E5003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4405745"/>
            <a:ext cx="154381" cy="149775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DD73A8-BE01-794C-9005-06A2FDC7A838}"/>
              </a:ext>
            </a:extLst>
          </p:cNvPr>
          <p:cNvCxnSpPr>
            <a:cxnSpLocks/>
          </p:cNvCxnSpPr>
          <p:nvPr/>
        </p:nvCxnSpPr>
        <p:spPr>
          <a:xfrm flipH="1" flipV="1">
            <a:off x="4411039" y="3720796"/>
            <a:ext cx="160961" cy="6563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1463D86-0246-AF4D-8BBD-1B2E47D309BB}"/>
              </a:ext>
            </a:extLst>
          </p:cNvPr>
          <p:cNvSpPr txBox="1"/>
          <p:nvPr/>
        </p:nvSpPr>
        <p:spPr>
          <a:xfrm>
            <a:off x="4726381" y="4766608"/>
            <a:ext cx="1345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(C17)</a:t>
            </a:r>
            <a:br>
              <a:rPr lang="en-US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(C130)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6A2F45-18B0-D445-8600-E1C9B640262E}"/>
              </a:ext>
            </a:extLst>
          </p:cNvPr>
          <p:cNvSpPr txBox="1"/>
          <p:nvPr/>
        </p:nvSpPr>
        <p:spPr>
          <a:xfrm>
            <a:off x="4491519" y="3791305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(C130,Bassler)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037270-9615-334D-8ECE-D7554B501DB7}"/>
              </a:ext>
            </a:extLst>
          </p:cNvPr>
          <p:cNvSpPr txBox="1"/>
          <p:nvPr/>
        </p:nvSpPr>
        <p:spPr>
          <a:xfrm>
            <a:off x="3124200" y="5235301"/>
            <a:ext cx="111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McMurdo</a:t>
            </a:r>
            <a:br>
              <a:rPr lang="en-US" dirty="0"/>
            </a:br>
            <a:r>
              <a:rPr lang="en-US" dirty="0"/>
              <a:t>Station</a:t>
            </a: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B4A29F6B-FAF6-DF40-933E-A2892C734AAF}"/>
              </a:ext>
            </a:extLst>
          </p:cNvPr>
          <p:cNvCxnSpPr>
            <a:cxnSpLocks/>
          </p:cNvCxnSpPr>
          <p:nvPr/>
        </p:nvCxnSpPr>
        <p:spPr>
          <a:xfrm flipV="1">
            <a:off x="3649014" y="4423953"/>
            <a:ext cx="833274" cy="811348"/>
          </a:xfrm>
          <a:prstGeom prst="curvedConnector3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910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E26A-33E4-7D41-9D93-F264208F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McMurdo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33F0C0-03E9-304D-A994-53011F00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10" y="4203325"/>
            <a:ext cx="8672784" cy="21530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Population: 1250 (summer) / 300 (winter)</a:t>
            </a:r>
          </a:p>
          <a:p>
            <a:pPr marL="0" indent="0">
              <a:buNone/>
            </a:pPr>
            <a:r>
              <a:rPr lang="en-US" dirty="0"/>
              <a:t>Southernmost point in the world reachable by ice breaker</a:t>
            </a:r>
          </a:p>
          <a:p>
            <a:pPr marL="0" indent="0">
              <a:buNone/>
            </a:pPr>
            <a:r>
              <a:rPr lang="en-US" dirty="0"/>
              <a:t>I’ve never seen a penguin in McMurdo, but I’ve seen seals and skuas</a:t>
            </a:r>
          </a:p>
          <a:p>
            <a:pPr marL="0" indent="0">
              <a:buNone/>
            </a:pPr>
            <a:r>
              <a:rPr lang="en-US" dirty="0"/>
              <a:t>Temperature -9 F (August) to 30 F (January)</a:t>
            </a:r>
          </a:p>
          <a:p>
            <a:pPr marL="0" indent="0">
              <a:buNone/>
            </a:pPr>
            <a:r>
              <a:rPr lang="en-US" dirty="0"/>
              <a:t>South of the Antarctic Circle (6 month day, 6 month night)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6A352-D8F4-1449-890D-3426A56D1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8C0B-3C37-E74A-BE44-B5E087AD1FA4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8207C-A45B-2E48-8EEF-E43D3AA9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52DBB-E998-FB43-9434-9F71D83A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6</a:t>
            </a:fld>
            <a:endParaRPr lang="en-US"/>
          </a:p>
        </p:txBody>
      </p:sp>
      <p:pic>
        <p:nvPicPr>
          <p:cNvPr id="7170" name="Picture 2" descr="The USAP Portal: Science and Support in Antarctica - McMurdo Station Webcams">
            <a:extLst>
              <a:ext uri="{FF2B5EF4-FFF2-40B4-BE49-F238E27FC236}">
                <a16:creationId xmlns:a16="http://schemas.microsoft.com/office/drawing/2014/main" id="{B51EA618-B7CF-FC48-AAA0-12C8376DF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30" y="763065"/>
            <a:ext cx="4434567" cy="332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ount Erebus">
            <a:extLst>
              <a:ext uri="{FF2B5EF4-FFF2-40B4-BE49-F238E27FC236}">
                <a16:creationId xmlns:a16="http://schemas.microsoft.com/office/drawing/2014/main" id="{C1F16C3B-04FA-A04A-9175-8E52C0A26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38" y="136524"/>
            <a:ext cx="3454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60th Anniversary of Operation DEEP FREEZE concludes &gt; Pacific Air Forces &gt;  Article Display">
            <a:extLst>
              <a:ext uri="{FF2B5EF4-FFF2-40B4-BE49-F238E27FC236}">
                <a16:creationId xmlns:a16="http://schemas.microsoft.com/office/drawing/2014/main" id="{84C451F3-B3B2-EA4A-A9A5-B98AD16F5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54" y="2352487"/>
            <a:ext cx="2870700" cy="2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2EEA60-B291-6A41-A6CA-4F1DA460D8A1}"/>
              </a:ext>
            </a:extLst>
          </p:cNvPr>
          <p:cNvSpPr txBox="1"/>
          <p:nvPr/>
        </p:nvSpPr>
        <p:spPr>
          <a:xfrm>
            <a:off x="8046220" y="4018658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E8239-FE66-5E4B-B7E6-0F045913E824}"/>
              </a:ext>
            </a:extLst>
          </p:cNvPr>
          <p:cNvSpPr txBox="1"/>
          <p:nvPr/>
        </p:nvSpPr>
        <p:spPr>
          <a:xfrm>
            <a:off x="6453861" y="1052021"/>
            <a:ext cx="1592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Mt. Erebus </a:t>
            </a:r>
            <a:br>
              <a:rPr lang="en-US" b="1" dirty="0"/>
            </a:br>
            <a:r>
              <a:rPr lang="en-US" b="1" dirty="0"/>
              <a:t>Active Volcano</a:t>
            </a:r>
          </a:p>
        </p:txBody>
      </p:sp>
    </p:spTree>
    <p:extLst>
      <p:ext uri="{BB962C8B-B14F-4D97-AF65-F5344CB8AC3E}">
        <p14:creationId xmlns:p14="http://schemas.microsoft.com/office/powerpoint/2010/main" val="3048334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76" y="0"/>
            <a:ext cx="9313333" cy="698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 rot="20820000">
            <a:off x="6209281" y="3276345"/>
            <a:ext cx="1277280" cy="698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GB" sz="2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IceCube</a:t>
            </a:r>
            <a:b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</a:br>
            <a: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footprint</a:t>
            </a: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1188000" y="2706045"/>
            <a:ext cx="165600" cy="128867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59360" y="2009012"/>
            <a:ext cx="1895040" cy="698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Geographic</a:t>
            </a:r>
          </a:p>
          <a:p>
            <a:pPr algn="ctr">
              <a:tabLst>
                <a:tab pos="656650" algn="l"/>
                <a:tab pos="1313299" algn="l"/>
              </a:tabLst>
            </a:pPr>
            <a: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South Pole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8188490" y="4560960"/>
            <a:ext cx="207360" cy="832407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7423850" y="5370325"/>
            <a:ext cx="1624320" cy="698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GB" sz="2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IceCube</a:t>
            </a:r>
            <a: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 </a:t>
            </a:r>
            <a:b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</a:br>
            <a: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Laboratory</a:t>
            </a: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H="1">
            <a:off x="3130560" y="3732872"/>
            <a:ext cx="1869120" cy="186643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4998241" y="3109287"/>
            <a:ext cx="2881440" cy="62502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7879680" y="3110726"/>
            <a:ext cx="1264320" cy="207382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3132001" y="5599308"/>
            <a:ext cx="2881440" cy="1258692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B959-CB87-B844-8A4D-15548C45882E}" type="slidenum">
              <a:rPr lang="en-US" smtClean="0"/>
              <a:t>7</a:t>
            </a:fld>
            <a:endParaRPr lang="en-US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3EDDB0CA-5C58-5546-B33E-777D07135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066" y="5551137"/>
            <a:ext cx="1624320" cy="698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South Pole </a:t>
            </a:r>
            <a:b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</a:br>
            <a: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Telescope</a:t>
            </a:r>
          </a:p>
        </p:txBody>
      </p:sp>
      <p:sp>
        <p:nvSpPr>
          <p:cNvPr id="18" name="Line 5">
            <a:extLst>
              <a:ext uri="{FF2B5EF4-FFF2-40B4-BE49-F238E27FC236}">
                <a16:creationId xmlns:a16="http://schemas.microsoft.com/office/drawing/2014/main" id="{8D0EA141-5E8B-A64B-B202-FEDC5DCBDC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8930" y="5106800"/>
            <a:ext cx="844920" cy="49250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5">
            <a:extLst>
              <a:ext uri="{FF2B5EF4-FFF2-40B4-BE49-F238E27FC236}">
                <a16:creationId xmlns:a16="http://schemas.microsoft.com/office/drawing/2014/main" id="{558B609C-D31B-174C-86E2-4C735D2262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82318" y="4877816"/>
            <a:ext cx="844920" cy="49250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D699E405-20B4-BA4D-9C9F-07A534C19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8189" y="5308641"/>
            <a:ext cx="1624320" cy="698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MAPO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1B7CA6CE-C4E6-B449-BA02-4264B6FB1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074" y="4109530"/>
            <a:ext cx="1624320" cy="698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Clean Air </a:t>
            </a:r>
            <a:b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</a:br>
            <a: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Sector</a:t>
            </a:r>
          </a:p>
        </p:txBody>
      </p:sp>
      <p:sp>
        <p:nvSpPr>
          <p:cNvPr id="22" name="Line 5">
            <a:extLst>
              <a:ext uri="{FF2B5EF4-FFF2-40B4-BE49-F238E27FC236}">
                <a16:creationId xmlns:a16="http://schemas.microsoft.com/office/drawing/2014/main" id="{0F4AA4EB-D9C1-DD4C-89CF-B1D344F3D0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6043" y="4862915"/>
            <a:ext cx="1106529" cy="14901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34C81819-3A68-484E-9661-B2DDCDA71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634" y="5900374"/>
            <a:ext cx="1624320" cy="698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GB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LGC Sans" charset="0"/>
                <a:cs typeface="DejaVu LGC Sans" charset="0"/>
              </a:rPr>
              <a:t>Dark Sector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310E27-5502-8C43-85B1-18A7CBE15742}"/>
              </a:ext>
            </a:extLst>
          </p:cNvPr>
          <p:cNvSpPr txBox="1"/>
          <p:nvPr/>
        </p:nvSpPr>
        <p:spPr>
          <a:xfrm>
            <a:off x="2536989" y="2208679"/>
            <a:ext cx="2959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Satellite / Communication</a:t>
            </a:r>
            <a:br>
              <a:rPr lang="en-US" sz="2000" b="1" dirty="0"/>
            </a:br>
            <a:r>
              <a:rPr lang="en-US" sz="2000" b="1" dirty="0"/>
              <a:t>Antennas</a:t>
            </a:r>
          </a:p>
        </p:txBody>
      </p:sp>
      <p:sp>
        <p:nvSpPr>
          <p:cNvPr id="24" name="Line 3">
            <a:extLst>
              <a:ext uri="{FF2B5EF4-FFF2-40B4-BE49-F238E27FC236}">
                <a16:creationId xmlns:a16="http://schemas.microsoft.com/office/drawing/2014/main" id="{8CC4B8EC-5E5D-DC4E-888A-06AC36D5EA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67595" y="2855010"/>
            <a:ext cx="460594" cy="286623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A62C7A-FE11-3049-BEEF-0E834E00A3FF}"/>
              </a:ext>
            </a:extLst>
          </p:cNvPr>
          <p:cNvSpPr txBox="1"/>
          <p:nvPr/>
        </p:nvSpPr>
        <p:spPr>
          <a:xfrm rot="8183847" flipV="1">
            <a:off x="2687815" y="4466035"/>
            <a:ext cx="1106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skiway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71724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7A3DC-80DA-6646-8F8B-70D3BA24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Pole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2358F86-BF86-814D-BEFA-2FF0E01C9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761" y="3681029"/>
            <a:ext cx="5915233" cy="24451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Population: 150 (summer) 50 (winter)</a:t>
            </a:r>
            <a:br>
              <a:rPr lang="en-US" dirty="0"/>
            </a:br>
            <a:r>
              <a:rPr lang="en-US" dirty="0"/>
              <a:t>Elevation: 9300’</a:t>
            </a:r>
            <a:br>
              <a:rPr lang="en-US" dirty="0"/>
            </a:br>
            <a:r>
              <a:rPr lang="en-US" dirty="0"/>
              <a:t>-20 F (January) to -76 F (August)</a:t>
            </a:r>
            <a:br>
              <a:rPr lang="en-US" dirty="0"/>
            </a:br>
            <a:r>
              <a:rPr lang="en-US" dirty="0"/>
              <a:t>Summer, Nov 1 to Feb 10, is warmer than -50F</a:t>
            </a:r>
          </a:p>
          <a:p>
            <a:pPr marL="0" indent="0">
              <a:buNone/>
            </a:pPr>
            <a:r>
              <a:rPr lang="en-US" dirty="0"/>
              <a:t>I’ve been there 3 times. Each time for about a month.</a:t>
            </a:r>
          </a:p>
          <a:p>
            <a:pPr marL="0" indent="0">
              <a:buNone/>
            </a:pPr>
            <a:r>
              <a:rPr lang="en-US" dirty="0"/>
              <a:t>Hearty meals: good for cold and morale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AB62-8060-CB42-9258-3621315C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8C0B-3C37-E74A-BE44-B5E087AD1FA4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49077-183F-7240-92BC-AF24540B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CC3AF-9FDC-FB4C-A88A-99749541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8</a:t>
            </a:fld>
            <a:endParaRPr lang="en-US"/>
          </a:p>
        </p:txBody>
      </p:sp>
      <p:pic>
        <p:nvPicPr>
          <p:cNvPr id="9218" name="Picture 2" descr="The Last Good Gig: A Summer at the South Pole - Scientific American Blog  Network">
            <a:extLst>
              <a:ext uri="{FF2B5EF4-FFF2-40B4-BE49-F238E27FC236}">
                <a16:creationId xmlns:a16="http://schemas.microsoft.com/office/drawing/2014/main" id="{BAA88D05-41AF-1F43-857A-8E310F785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9" y="900287"/>
            <a:ext cx="4027845" cy="267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outh Pole - Wikipedia">
            <a:extLst>
              <a:ext uri="{FF2B5EF4-FFF2-40B4-BE49-F238E27FC236}">
                <a16:creationId xmlns:a16="http://schemas.microsoft.com/office/drawing/2014/main" id="{6EA164B1-DD91-524A-B531-D9DF62F57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21" y="3371717"/>
            <a:ext cx="2425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BA4BDA-9E18-B947-A7EF-016EE89EE323}"/>
              </a:ext>
            </a:extLst>
          </p:cNvPr>
          <p:cNvSpPr txBox="1"/>
          <p:nvPr/>
        </p:nvSpPr>
        <p:spPr>
          <a:xfrm>
            <a:off x="579351" y="962991"/>
            <a:ext cx="243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Amundsen-Scott 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F2FB9-98FA-8E40-ADF4-A24E1336DCF7}"/>
              </a:ext>
            </a:extLst>
          </p:cNvPr>
          <p:cNvSpPr txBox="1"/>
          <p:nvPr/>
        </p:nvSpPr>
        <p:spPr>
          <a:xfrm>
            <a:off x="907805" y="5720422"/>
            <a:ext cx="178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”The” South Pole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F2175A-C158-0845-990A-4FDC41CFCF7E}"/>
              </a:ext>
            </a:extLst>
          </p:cNvPr>
          <p:cNvCxnSpPr>
            <a:cxnSpLocks/>
            <a:stCxn id="9224" idx="2"/>
          </p:cNvCxnSpPr>
          <p:nvPr/>
        </p:nvCxnSpPr>
        <p:spPr>
          <a:xfrm flipV="1">
            <a:off x="1595671" y="5506450"/>
            <a:ext cx="819171" cy="1512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fish_auto_pole.jpg">
            <a:extLst>
              <a:ext uri="{FF2B5EF4-FFF2-40B4-BE49-F238E27FC236}">
                <a16:creationId xmlns:a16="http://schemas.microsoft.com/office/drawing/2014/main" id="{135DA7FE-5F1C-6D4E-AFC8-32564F3F4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43" y="731836"/>
            <a:ext cx="3687228" cy="26302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B0B4F7-8D30-424E-AF75-52EA44B8D857}"/>
              </a:ext>
            </a:extLst>
          </p:cNvPr>
          <p:cNvSpPr txBox="1"/>
          <p:nvPr/>
        </p:nvSpPr>
        <p:spPr>
          <a:xfrm>
            <a:off x="5067741" y="326434"/>
            <a:ext cx="3687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you actually are dressed outside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504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8A35-D89B-AF4E-85A5-616E7859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South Pole Pictures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D735B-09F4-604F-9C3B-E1B54A83F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8C0B-3C37-E74A-BE44-B5E087AD1FA4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95409-92CE-544C-99CC-A6240B72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Georgia Inst. of Tech.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B0BD9-39D3-3C4B-81EB-C9EA040A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77E637-30F8-A84E-B9F7-D1265B2C0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302" y="1358735"/>
            <a:ext cx="4572000" cy="304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069B54-EE07-7948-B677-87FA94E01AF6}"/>
              </a:ext>
            </a:extLst>
          </p:cNvPr>
          <p:cNvSpPr txBox="1"/>
          <p:nvPr/>
        </p:nvSpPr>
        <p:spPr>
          <a:xfrm>
            <a:off x="5358571" y="4549239"/>
            <a:ext cx="2818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IceCube</a:t>
            </a:r>
            <a:r>
              <a:rPr lang="en-US" dirty="0"/>
              <a:t> Laboratory and</a:t>
            </a:r>
            <a:br>
              <a:rPr lang="en-US" dirty="0"/>
            </a:br>
            <a:r>
              <a:rPr lang="en-US" dirty="0"/>
              <a:t>the Milky Way at South Pole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F463C8-ACCE-F942-910B-F04954D90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08" y="1358735"/>
            <a:ext cx="4159014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95972C-6228-974C-A825-09E0A1D69E51}"/>
              </a:ext>
            </a:extLst>
          </p:cNvPr>
          <p:cNvSpPr txBox="1"/>
          <p:nvPr/>
        </p:nvSpPr>
        <p:spPr>
          <a:xfrm>
            <a:off x="1122926" y="4543417"/>
            <a:ext cx="2523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have removed the axis</a:t>
            </a:r>
            <a:br>
              <a:rPr lang="en-US" dirty="0"/>
            </a:br>
            <a:r>
              <a:rPr lang="en-US" dirty="0"/>
              <a:t>of rotation of the planet!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0FAAD5-839B-9A4B-A658-1C1375D326F5}"/>
              </a:ext>
            </a:extLst>
          </p:cNvPr>
          <p:cNvSpPr/>
          <p:nvPr/>
        </p:nvSpPr>
        <p:spPr>
          <a:xfrm>
            <a:off x="142308" y="3289464"/>
            <a:ext cx="534390" cy="5106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74400A-BD5C-F442-BC03-4C64AC3FE07E}"/>
              </a:ext>
            </a:extLst>
          </p:cNvPr>
          <p:cNvSpPr txBox="1"/>
          <p:nvPr/>
        </p:nvSpPr>
        <p:spPr>
          <a:xfrm>
            <a:off x="142308" y="2699921"/>
            <a:ext cx="1151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Prev. year </a:t>
            </a:r>
            <a:br>
              <a:rPr lang="en-US" dirty="0"/>
            </a:br>
            <a:r>
              <a:rPr lang="en-US" dirty="0"/>
              <a:t>marker</a:t>
            </a:r>
          </a:p>
        </p:txBody>
      </p:sp>
    </p:spTree>
    <p:extLst>
      <p:ext uri="{BB962C8B-B14F-4D97-AF65-F5344CB8AC3E}">
        <p14:creationId xmlns:p14="http://schemas.microsoft.com/office/powerpoint/2010/main" val="1527784681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5x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Slides5x4.potx</Template>
  <TotalTime>206</TotalTime>
  <Words>433</Words>
  <Application>Microsoft Macintosh PowerPoint</Application>
  <PresentationFormat>On-screen Show (4:3)</PresentationFormat>
  <Paragraphs>76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Slides5x4</vt:lpstr>
      <vt:lpstr>IceCube Masterclass Mercer University - 2022</vt:lpstr>
      <vt:lpstr>The Geographic South Pole</vt:lpstr>
      <vt:lpstr>How to get to South Pole Christchurch NZ</vt:lpstr>
      <vt:lpstr>Christchurch NZ</vt:lpstr>
      <vt:lpstr>How to get to South Pole</vt:lpstr>
      <vt:lpstr>McMurdo</vt:lpstr>
      <vt:lpstr>PowerPoint Presentation</vt:lpstr>
      <vt:lpstr>South Pole</vt:lpstr>
      <vt:lpstr>More South Pole Pictures</vt:lpstr>
      <vt:lpstr>Auroras Australis at South Pole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Ignacio Taboada</dc:creator>
  <cp:lastModifiedBy>Taboada, Ignacio J</cp:lastModifiedBy>
  <cp:revision>18</cp:revision>
  <dcterms:created xsi:type="dcterms:W3CDTF">2018-05-22T17:22:39Z</dcterms:created>
  <dcterms:modified xsi:type="dcterms:W3CDTF">2022-04-08T12:30:27Z</dcterms:modified>
</cp:coreProperties>
</file>