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311" r:id="rId6"/>
    <p:sldId id="315" r:id="rId7"/>
    <p:sldId id="262" r:id="rId8"/>
    <p:sldId id="263" r:id="rId9"/>
    <p:sldId id="267" r:id="rId10"/>
    <p:sldId id="317" r:id="rId11"/>
    <p:sldId id="268" r:id="rId12"/>
    <p:sldId id="264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87"/>
  </p:normalViewPr>
  <p:slideViewPr>
    <p:cSldViewPr snapToGrid="0">
      <p:cViewPr varScale="1">
        <p:scale>
          <a:sx n="139" d="100"/>
          <a:sy n="139" d="100"/>
        </p:scale>
        <p:origin x="84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3962906e9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23962906e9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3962906e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3962906e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3962906e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3962906e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3962906e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3962906e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73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3962906e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3962906e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Optional: Cherenkov radiation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3962906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3962906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Optional: Cherenkov radiation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3962906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3962906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Optional: Cherenkov radiation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026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3962906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3962906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Optional: Cherenkov radiation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8426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3962906e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3962906e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Optional: Cherenkov radiation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594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53B95-1360-AA43-8283-777AD3872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73D3-7C81-1542-A501-BBAE58081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D35BE-BFCC-EE4B-8442-FE252D8F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3/20/2023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23331-E4CB-7C43-A9C3-6C13B8BE5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Taboada | GaTech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360B8-B999-BC48-A574-30812655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87D5-132F-874B-8B45-1FDBC348C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7484" y="4318162"/>
            <a:ext cx="925592" cy="6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5674" y="4259263"/>
            <a:ext cx="643625" cy="7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1250" y="4207286"/>
            <a:ext cx="822169" cy="82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1599" y="4207275"/>
            <a:ext cx="716724" cy="8264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849000" y="322350"/>
            <a:ext cx="7446000" cy="12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err="1">
                <a:solidFill>
                  <a:schemeClr val="lt1"/>
                </a:solidFill>
              </a:rPr>
              <a:t>IceCube</a:t>
            </a:r>
            <a:r>
              <a:rPr lang="en" sz="4000" b="1" dirty="0">
                <a:solidFill>
                  <a:schemeClr val="lt1"/>
                </a:solidFill>
              </a:rPr>
              <a:t> </a:t>
            </a:r>
            <a:r>
              <a:rPr lang="en" sz="4000" b="1" dirty="0" err="1">
                <a:solidFill>
                  <a:schemeClr val="lt1"/>
                </a:solidFill>
              </a:rPr>
              <a:t>MasterClass</a:t>
            </a:r>
            <a:endParaRPr sz="4000" b="1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" b="1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Georgia Tech - 2023</a:t>
            </a:r>
            <a:endParaRPr sz="24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22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B050"/>
                </a:solidFill>
              </a:rPr>
              <a:t>Cosmic Rays</a:t>
            </a:r>
            <a:endParaRPr b="1" dirty="0">
              <a:solidFill>
                <a:srgbClr val="00B05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DE7C2F-1383-7DBE-E8C6-0F66B72F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52" y="223450"/>
            <a:ext cx="5070056" cy="393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BBE5CF-A750-ECE9-5DF1-312846DF83DB}"/>
              </a:ext>
            </a:extLst>
          </p:cNvPr>
          <p:cNvSpPr txBox="1"/>
          <p:nvPr/>
        </p:nvSpPr>
        <p:spPr>
          <a:xfrm>
            <a:off x="438912" y="1417320"/>
            <a:ext cx="31638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rays are protons, helium nuclei, and heavier nuclei bombarding Earth from all directions, all the time</a:t>
            </a:r>
          </a:p>
          <a:p>
            <a:endParaRPr lang="en-US" dirty="0"/>
          </a:p>
          <a:p>
            <a:r>
              <a:rPr lang="en-US" dirty="0"/>
              <a:t>Earth’s atmosphere and Earth’s magnetic field protect us.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17ADF7-B97A-DDD9-ECA0-24460DF8C5FD}"/>
              </a:ext>
            </a:extLst>
          </p:cNvPr>
          <p:cNvSpPr txBox="1"/>
          <p:nvPr/>
        </p:nvSpPr>
        <p:spPr>
          <a:xfrm>
            <a:off x="4361688" y="4087368"/>
            <a:ext cx="3536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cosmic ray hitting the upper atmosphere</a:t>
            </a:r>
          </a:p>
        </p:txBody>
      </p:sp>
    </p:spTree>
    <p:extLst>
      <p:ext uri="{BB962C8B-B14F-4D97-AF65-F5344CB8AC3E}">
        <p14:creationId xmlns:p14="http://schemas.microsoft.com/office/powerpoint/2010/main" val="757061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22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B050"/>
                </a:solidFill>
              </a:rPr>
              <a:t>Detecting Cosmic Rays in </a:t>
            </a:r>
            <a:r>
              <a:rPr lang="en" b="1" dirty="0" err="1">
                <a:solidFill>
                  <a:srgbClr val="00B050"/>
                </a:solidFill>
              </a:rPr>
              <a:t>IceTop</a:t>
            </a:r>
            <a:endParaRPr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680E1-17A9-17A1-5CFB-087192A8A2B5}"/>
              </a:ext>
            </a:extLst>
          </p:cNvPr>
          <p:cNvSpPr txBox="1"/>
          <p:nvPr/>
        </p:nvSpPr>
        <p:spPr>
          <a:xfrm>
            <a:off x="2604153" y="4612273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cosmic ray detected by </a:t>
            </a:r>
            <a:r>
              <a:rPr lang="en-US" dirty="0" err="1"/>
              <a:t>IceCube</a:t>
            </a:r>
            <a:r>
              <a:rPr lang="en-US" dirty="0"/>
              <a:t> (</a:t>
            </a:r>
            <a:r>
              <a:rPr lang="en-US" dirty="0" err="1"/>
              <a:t>IceTop</a:t>
            </a:r>
            <a:r>
              <a:rPr lang="en-US" dirty="0"/>
              <a:t>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E374F80-5138-845B-DEC6-4B940204A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15" y="849485"/>
            <a:ext cx="4865795" cy="370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96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311700" y="796150"/>
            <a:ext cx="8520600" cy="3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9:15 – 9:30 	Introduction</a:t>
            </a:r>
            <a:b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9:30 – 10:15	Particle detector challenge</a:t>
            </a:r>
            <a:b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4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10:20 - 10:55	Working and living at the South Pole</a:t>
            </a:r>
            <a:b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11:00 - 11:50	</a:t>
            </a:r>
            <a:r>
              <a:rPr lang="en" sz="1400" dirty="0" err="1">
                <a:solidFill>
                  <a:schemeClr val="dk1"/>
                </a:solidFill>
                <a:highlight>
                  <a:srgbClr val="FFFFFF"/>
                </a:highlight>
              </a:rPr>
              <a:t>IceTop</a:t>
            </a: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 cosmic ray spectrum</a:t>
            </a:r>
            <a:b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11:50 - 12:50	Lunch</a:t>
            </a:r>
            <a:b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12:50 – 2:30	</a:t>
            </a:r>
            <a:r>
              <a:rPr lang="en" sz="1400" dirty="0" err="1">
                <a:solidFill>
                  <a:schemeClr val="dk1"/>
                </a:solidFill>
                <a:highlight>
                  <a:srgbClr val="FFFFFF"/>
                </a:highlight>
              </a:rPr>
              <a:t>IceTop</a:t>
            </a: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 cosmic ray spectrum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22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6AA84F"/>
                </a:solidFill>
              </a:rPr>
              <a:t>Schedule</a:t>
            </a:r>
            <a:endParaRPr b="1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22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Meet the Team: </a:t>
            </a:r>
            <a:r>
              <a:rPr lang="en" b="1">
                <a:solidFill>
                  <a:srgbClr val="F76800"/>
                </a:solidFill>
              </a:rPr>
              <a:t>Frank McNally</a:t>
            </a:r>
            <a:endParaRPr b="1">
              <a:solidFill>
                <a:srgbClr val="B3A369"/>
              </a:solidFill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4047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Assistant Professor of Physics at </a:t>
            </a:r>
            <a:b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Mercer University</a:t>
            </a:r>
            <a:b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Education: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BA Physics, 2009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Carleton College, Northfield MN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PhD Physics, 2015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U. Wisconsin - Madison, Madison WI</a:t>
            </a:r>
            <a:b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Research Interests: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Particle Astrophysics, 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Cosmic Rays and Machine Learning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IceCube 2006 - present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Hobbies:</a:t>
            </a:r>
            <a:endParaRPr sz="1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Video games, ultimate frisbee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700" y="1026462"/>
            <a:ext cx="4420924" cy="331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22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Meet the Team: </a:t>
            </a:r>
            <a:r>
              <a:rPr lang="en" b="1">
                <a:solidFill>
                  <a:srgbClr val="B3A369"/>
                </a:solidFill>
              </a:rPr>
              <a:t>Ignacio Taboada</a:t>
            </a:r>
            <a:endParaRPr b="1">
              <a:solidFill>
                <a:srgbClr val="B3A369"/>
              </a:solidFill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5814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Professor of Physics at Georgia Tech</a:t>
            </a:r>
            <a:b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Education: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  <a:t>BSc Physics, 1994</a:t>
            </a:r>
            <a:b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  <a:t>U. Simón Bolívar, Venezuela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  <a:t>PhD Physics and Astronomy, 2002</a:t>
            </a:r>
            <a:b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  <a:t>U. Pennsylvania, Philadelphia PA</a:t>
            </a:r>
            <a:b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Research Interests: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  <a:t>Particle Astrophysics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 dirty="0" err="1">
                <a:solidFill>
                  <a:schemeClr val="dk1"/>
                </a:solidFill>
                <a:highlight>
                  <a:srgbClr val="FFFFFF"/>
                </a:highlight>
              </a:rPr>
              <a:t>IceCube</a:t>
            </a:r>
            <a: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  <a:t> (1998 – present)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  <a:t>AMANDA (1998 – 2005), HAWC (2009 – 2017), </a:t>
            </a:r>
            <a:b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  <a:t>TRINITY (2020 – present), P-ONE (2022 – present) </a:t>
            </a:r>
            <a:b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 dirty="0">
                <a:solidFill>
                  <a:schemeClr val="dk1"/>
                </a:solidFill>
                <a:highlight>
                  <a:srgbClr val="FFFFFF"/>
                </a:highlight>
              </a:rPr>
              <a:t>Hobbies</a:t>
            </a:r>
            <a:endParaRPr sz="14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 dirty="0">
                <a:solidFill>
                  <a:schemeClr val="dk1"/>
                </a:solidFill>
                <a:highlight>
                  <a:srgbClr val="FFFFFF"/>
                </a:highlight>
              </a:rPr>
              <a:t>Piano, hiking</a:t>
            </a:r>
            <a:endParaRPr sz="1300"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2914" y="2967185"/>
            <a:ext cx="2727084" cy="206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CF56F0AC-2F59-688C-615A-546BFA920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263" y="114963"/>
            <a:ext cx="2799490" cy="27994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4542C5E-643D-BB99-33C6-5D434DE28352}"/>
              </a:ext>
            </a:extLst>
          </p:cNvPr>
          <p:cNvGrpSpPr/>
          <p:nvPr/>
        </p:nvGrpSpPr>
        <p:grpSpPr>
          <a:xfrm>
            <a:off x="2771425" y="1043249"/>
            <a:ext cx="3731571" cy="3456432"/>
            <a:chOff x="4681728" y="1051560"/>
            <a:chExt cx="3731571" cy="3456432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96F1E5B-D343-1D82-0694-6C04FAE50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1787" y="1360170"/>
              <a:ext cx="3531512" cy="242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12C1B2-0D0D-1D21-D8B5-BE98DF3AEB46}"/>
                </a:ext>
              </a:extLst>
            </p:cNvPr>
            <p:cNvSpPr/>
            <p:nvPr/>
          </p:nvSpPr>
          <p:spPr>
            <a:xfrm>
              <a:off x="4681728" y="1051560"/>
              <a:ext cx="1600200" cy="3456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22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Meet the Team</a:t>
            </a:r>
            <a:endParaRPr b="1" dirty="0">
              <a:solidFill>
                <a:srgbClr val="B3A36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1D6DE-97CE-17C5-4F03-F13911552C97}"/>
              </a:ext>
            </a:extLst>
          </p:cNvPr>
          <p:cNvSpPr txBox="1"/>
          <p:nvPr/>
        </p:nvSpPr>
        <p:spPr>
          <a:xfrm>
            <a:off x="2316500" y="3783330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Bennett Brinson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3278D3-EF9E-828C-1BF7-70E3AE8631EE}"/>
              </a:ext>
            </a:extLst>
          </p:cNvPr>
          <p:cNvGrpSpPr/>
          <p:nvPr/>
        </p:nvGrpSpPr>
        <p:grpSpPr>
          <a:xfrm>
            <a:off x="1665015" y="1143000"/>
            <a:ext cx="2762024" cy="2948107"/>
            <a:chOff x="1966767" y="1143000"/>
            <a:chExt cx="2762024" cy="294810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B7A0746-FA44-1DF2-BD26-D728777B8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988" y="1360170"/>
              <a:ext cx="2549743" cy="242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186311-1A60-82B7-570C-04B6C0FF9396}"/>
                </a:ext>
              </a:extLst>
            </p:cNvPr>
            <p:cNvSpPr/>
            <p:nvPr/>
          </p:nvSpPr>
          <p:spPr>
            <a:xfrm>
              <a:off x="1966767" y="1143000"/>
              <a:ext cx="556591" cy="2880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27BF92-1FDE-48D8-C1F4-CB4AF7DFC3B8}"/>
                </a:ext>
              </a:extLst>
            </p:cNvPr>
            <p:cNvSpPr/>
            <p:nvPr/>
          </p:nvSpPr>
          <p:spPr>
            <a:xfrm>
              <a:off x="4172200" y="1210747"/>
              <a:ext cx="556591" cy="2880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Pranav Dave">
            <a:extLst>
              <a:ext uri="{FF2B5EF4-FFF2-40B4-BE49-F238E27FC236}">
                <a16:creationId xmlns:a16="http://schemas.microsoft.com/office/drawing/2014/main" id="{E1EB81E0-5012-3440-30BC-334CC28D1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8" y="1360170"/>
            <a:ext cx="1819189" cy="24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A24D35-14D7-5832-3830-D85C8CE6D3A1}"/>
              </a:ext>
            </a:extLst>
          </p:cNvPr>
          <p:cNvSpPr txBox="1"/>
          <p:nvPr/>
        </p:nvSpPr>
        <p:spPr>
          <a:xfrm>
            <a:off x="4839191" y="3797047"/>
            <a:ext cx="116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Jiyuan</a:t>
            </a:r>
            <a:r>
              <a:rPr lang="en-US" b="1" dirty="0">
                <a:solidFill>
                  <a:srgbClr val="00B050"/>
                </a:solidFill>
              </a:rPr>
              <a:t> Liao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9403E4-F1DE-61BF-52D4-B0149D7247D3}"/>
              </a:ext>
            </a:extLst>
          </p:cNvPr>
          <p:cNvGrpSpPr/>
          <p:nvPr/>
        </p:nvGrpSpPr>
        <p:grpSpPr>
          <a:xfrm>
            <a:off x="6418650" y="663454"/>
            <a:ext cx="2720027" cy="3697612"/>
            <a:chOff x="6528378" y="663454"/>
            <a:chExt cx="2720027" cy="3697612"/>
          </a:xfrm>
        </p:grpSpPr>
        <p:pic>
          <p:nvPicPr>
            <p:cNvPr id="14" name="Picture 13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EDBBA6ED-4046-A948-6EBC-1FF2A0C93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7618" y="1043248"/>
              <a:ext cx="2360968" cy="314795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3F1FAC-760B-EF67-138D-BA17C5A9FDDF}"/>
                </a:ext>
              </a:extLst>
            </p:cNvPr>
            <p:cNvSpPr/>
            <p:nvPr/>
          </p:nvSpPr>
          <p:spPr>
            <a:xfrm>
              <a:off x="6542202" y="777862"/>
              <a:ext cx="2705493" cy="555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DD4C75-B1CF-3AA7-7FEA-33B4A21007DC}"/>
                </a:ext>
              </a:extLst>
            </p:cNvPr>
            <p:cNvSpPr/>
            <p:nvPr/>
          </p:nvSpPr>
          <p:spPr>
            <a:xfrm>
              <a:off x="6528378" y="3805357"/>
              <a:ext cx="2705493" cy="555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095BBE-1B67-4EC1-530A-A96D9A3B10A4}"/>
                </a:ext>
              </a:extLst>
            </p:cNvPr>
            <p:cNvSpPr/>
            <p:nvPr/>
          </p:nvSpPr>
          <p:spPr>
            <a:xfrm>
              <a:off x="6644987" y="826488"/>
              <a:ext cx="399974" cy="3273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AD3DC1-CC4E-C9BB-43D9-008DD3A0F812}"/>
                </a:ext>
              </a:extLst>
            </p:cNvPr>
            <p:cNvSpPr/>
            <p:nvPr/>
          </p:nvSpPr>
          <p:spPr>
            <a:xfrm>
              <a:off x="8848431" y="663454"/>
              <a:ext cx="399974" cy="3273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6E45C0E-FFF9-DA81-F130-0218C7E34130}"/>
              </a:ext>
            </a:extLst>
          </p:cNvPr>
          <p:cNvSpPr txBox="1"/>
          <p:nvPr/>
        </p:nvSpPr>
        <p:spPr>
          <a:xfrm>
            <a:off x="7171117" y="3775018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Andrew Wang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DC6C8-EC16-7639-4735-A955A89B23C0}"/>
              </a:ext>
            </a:extLst>
          </p:cNvPr>
          <p:cNvSpPr txBox="1"/>
          <p:nvPr/>
        </p:nvSpPr>
        <p:spPr>
          <a:xfrm>
            <a:off x="258328" y="3775019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Dr. Pranav Dave</a:t>
            </a:r>
          </a:p>
        </p:txBody>
      </p:sp>
    </p:spTree>
    <p:extLst>
      <p:ext uri="{BB962C8B-B14F-4D97-AF65-F5344CB8AC3E}">
        <p14:creationId xmlns:p14="http://schemas.microsoft.com/office/powerpoint/2010/main" val="257779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03DCE-6593-5AF4-7C1E-73C6FD11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409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Atoms and Subatomic particles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306F7E5-0198-5580-D29B-D9DE709E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517" y="1148387"/>
            <a:ext cx="5173883" cy="348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Subatomic particles that you know about: electrons, protons, neutrons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Electrons have negative charge:		-e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Protons have positive charge: 		+e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Neutrons have no charge:			0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There are many, many more subatomic particles.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96C08-54BE-3AE2-7E06-8350DB6A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87D5-132F-874B-8B45-1FDBC348C60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1FDE8-BE53-DBEC-485D-332F5D113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35" y="1148387"/>
            <a:ext cx="2246451" cy="2246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42337-C549-3826-D532-0CE6A5CB60AC}"/>
              </a:ext>
            </a:extLst>
          </p:cNvPr>
          <p:cNvSpPr txBox="1"/>
          <p:nvPr/>
        </p:nvSpPr>
        <p:spPr>
          <a:xfrm>
            <a:off x="1187805" y="3541219"/>
            <a:ext cx="1595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Cartoon of a</a:t>
            </a:r>
            <a:br>
              <a:rPr lang="en-US" sz="1800" dirty="0"/>
            </a:br>
            <a:r>
              <a:rPr lang="en-US" sz="1800" dirty="0"/>
              <a:t>nitrogen atom</a:t>
            </a:r>
          </a:p>
        </p:txBody>
      </p:sp>
    </p:spTree>
    <p:extLst>
      <p:ext uri="{BB962C8B-B14F-4D97-AF65-F5344CB8AC3E}">
        <p14:creationId xmlns:p14="http://schemas.microsoft.com/office/powerpoint/2010/main" val="2867807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4ACDFC-2336-A27A-A7F5-CE2BDCB9DA02}"/>
              </a:ext>
            </a:extLst>
          </p:cNvPr>
          <p:cNvCxnSpPr>
            <a:cxnSpLocks/>
          </p:cNvCxnSpPr>
          <p:nvPr/>
        </p:nvCxnSpPr>
        <p:spPr>
          <a:xfrm>
            <a:off x="2608854" y="1511399"/>
            <a:ext cx="7610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425D50-FD6E-8730-82D4-259A79CA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83" y="154740"/>
            <a:ext cx="8604587" cy="590054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Neutrinos – </a:t>
            </a:r>
            <a:r>
              <a:rPr lang="en-US" sz="2700" dirty="0" err="1"/>
              <a:t>ssubatomic</a:t>
            </a:r>
            <a:r>
              <a:rPr lang="en-US" sz="2700" dirty="0"/>
              <a:t> particles – are “ghost-like”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B496E-1B67-259C-E059-7579E08B5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87D5-132F-874B-8B45-1FDBC348C60B}" type="slidenum">
              <a:rPr lang="en-US" smtClean="0"/>
              <a:t>6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19B7A0-2A34-9D21-5167-5CC5D9A00437}"/>
              </a:ext>
            </a:extLst>
          </p:cNvPr>
          <p:cNvCxnSpPr/>
          <p:nvPr/>
        </p:nvCxnSpPr>
        <p:spPr>
          <a:xfrm>
            <a:off x="3695427" y="1511399"/>
            <a:ext cx="1015679" cy="0"/>
          </a:xfrm>
          <a:prstGeom prst="line">
            <a:avLst/>
          </a:prstGeom>
          <a:ln w="28575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be 6">
            <a:extLst>
              <a:ext uri="{FF2B5EF4-FFF2-40B4-BE49-F238E27FC236}">
                <a16:creationId xmlns:a16="http://schemas.microsoft.com/office/drawing/2014/main" id="{8F9F5D06-D1F8-D127-94AF-EB787752D5C5}"/>
              </a:ext>
            </a:extLst>
          </p:cNvPr>
          <p:cNvSpPr/>
          <p:nvPr/>
        </p:nvSpPr>
        <p:spPr>
          <a:xfrm>
            <a:off x="3369888" y="929446"/>
            <a:ext cx="564266" cy="1119851"/>
          </a:xfrm>
          <a:prstGeom prst="cube">
            <a:avLst>
              <a:gd name="adj" fmla="val 86539"/>
            </a:avLst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4C1DB7-27D0-7484-E30F-ED7B73F2E6F8}"/>
              </a:ext>
            </a:extLst>
          </p:cNvPr>
          <p:cNvSpPr txBox="1"/>
          <p:nvPr/>
        </p:nvSpPr>
        <p:spPr>
          <a:xfrm>
            <a:off x="3646405" y="1773544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Pane of glass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4DD6A-AB6E-BC22-0B78-4382075358A5}"/>
              </a:ext>
            </a:extLst>
          </p:cNvPr>
          <p:cNvSpPr txBox="1"/>
          <p:nvPr/>
        </p:nvSpPr>
        <p:spPr>
          <a:xfrm>
            <a:off x="4024988" y="1138498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90% of light goes through</a:t>
            </a:r>
          </a:p>
        </p:txBody>
      </p:sp>
      <p:pic>
        <p:nvPicPr>
          <p:cNvPr id="1026" name="Picture 2" descr="Photograph of Earth, taken by the Apollo 17 mission. The Arabian peninsula, Africa and Madagascar lie in the lower half of the disc, whereas Antarctica is at the top.">
            <a:extLst>
              <a:ext uri="{FF2B5EF4-FFF2-40B4-BE49-F238E27FC236}">
                <a16:creationId xmlns:a16="http://schemas.microsoft.com/office/drawing/2014/main" id="{A243AD16-C55C-A294-6A5C-E30B9A43C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48" y="2459055"/>
            <a:ext cx="1754926" cy="175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D61E7C-D4EC-4060-51BC-1565CB58F1CC}"/>
              </a:ext>
            </a:extLst>
          </p:cNvPr>
          <p:cNvCxnSpPr>
            <a:cxnSpLocks/>
          </p:cNvCxnSpPr>
          <p:nvPr/>
        </p:nvCxnSpPr>
        <p:spPr>
          <a:xfrm>
            <a:off x="1875728" y="3336517"/>
            <a:ext cx="7610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35F76F-3A41-77ED-F464-2C10B9301331}"/>
              </a:ext>
            </a:extLst>
          </p:cNvPr>
          <p:cNvCxnSpPr/>
          <p:nvPr/>
        </p:nvCxnSpPr>
        <p:spPr>
          <a:xfrm>
            <a:off x="4449694" y="3336517"/>
            <a:ext cx="1015679" cy="0"/>
          </a:xfrm>
          <a:prstGeom prst="line">
            <a:avLst/>
          </a:prstGeom>
          <a:ln w="28575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CD7618-A5A5-029D-6CBA-5F91ADC19633}"/>
              </a:ext>
            </a:extLst>
          </p:cNvPr>
          <p:cNvSpPr txBox="1"/>
          <p:nvPr/>
        </p:nvSpPr>
        <p:spPr>
          <a:xfrm>
            <a:off x="4702215" y="3428999"/>
            <a:ext cx="385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&gt; 99.9999% of neutrinos go through</a:t>
            </a:r>
          </a:p>
        </p:txBody>
      </p:sp>
    </p:spTree>
    <p:extLst>
      <p:ext uri="{BB962C8B-B14F-4D97-AF65-F5344CB8AC3E}">
        <p14:creationId xmlns:p14="http://schemas.microsoft.com/office/powerpoint/2010/main" val="112692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700" y="22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</a:rPr>
              <a:t>Detecting particles in Ice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512867" y="1472183"/>
            <a:ext cx="3775953" cy="2968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</a:rPr>
              <a:t>When high-energy charged particles pass through a medium, they emit light</a:t>
            </a:r>
          </a:p>
          <a:p>
            <a:pPr marL="13970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br>
              <a:rPr lang="en" dirty="0">
                <a:solidFill>
                  <a:schemeClr val="dk1"/>
                </a:solidFill>
                <a:highlight>
                  <a:srgbClr val="FFFFFF"/>
                </a:highlight>
              </a:rPr>
            </a:b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</a:rPr>
              <a:t>Optical equivalent of sonic boom!</a:t>
            </a:r>
            <a:endParaRPr dirty="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" name="Picture 2" descr="Cherenkov Radiation | Radiation, Starship design, Nuclear ...">
            <a:extLst>
              <a:ext uri="{FF2B5EF4-FFF2-40B4-BE49-F238E27FC236}">
                <a16:creationId xmlns:a16="http://schemas.microsoft.com/office/drawing/2014/main" id="{D1A98792-2AA3-4DB4-1514-C7AD23AA1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72" y="1176334"/>
            <a:ext cx="3491770" cy="27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B535E1-53CE-275F-BADA-4FF1704E62F3}"/>
              </a:ext>
            </a:extLst>
          </p:cNvPr>
          <p:cNvSpPr txBox="1"/>
          <p:nvPr/>
        </p:nvSpPr>
        <p:spPr>
          <a:xfrm>
            <a:off x="5397333" y="4071527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Core of a nuclear reactor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22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5"/>
                </a:solidFill>
              </a:rPr>
              <a:t>IceCube</a:t>
            </a:r>
            <a:endParaRPr b="1">
              <a:solidFill>
                <a:schemeClr val="accent5"/>
              </a:solidFill>
            </a:endParaRPr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266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 dirty="0">
                <a:solidFill>
                  <a:schemeClr val="dk1"/>
                </a:solidFill>
                <a:highlight>
                  <a:srgbClr val="FFFFFF"/>
                </a:highlight>
              </a:rPr>
              <a:t>In-Ice “</a:t>
            </a:r>
            <a:r>
              <a:rPr lang="en-US" sz="1400" b="1" dirty="0" err="1">
                <a:solidFill>
                  <a:schemeClr val="dk1"/>
                </a:solidFill>
                <a:highlight>
                  <a:srgbClr val="FFFFFF"/>
                </a:highlight>
              </a:rPr>
              <a:t>IceCube</a:t>
            </a:r>
            <a:r>
              <a:rPr lang="en-US" sz="1400" dirty="0">
                <a:solidFill>
                  <a:schemeClr val="dk1"/>
                </a:solidFill>
                <a:highlight>
                  <a:srgbClr val="FFFFFF"/>
                </a:highlight>
              </a:rPr>
              <a:t>” to detect high-energy </a:t>
            </a:r>
            <a:r>
              <a:rPr lang="en-US" sz="1400" b="1" dirty="0">
                <a:solidFill>
                  <a:schemeClr val="accent1"/>
                </a:solidFill>
                <a:highlight>
                  <a:srgbClr val="FFFFFF"/>
                </a:highlight>
              </a:rPr>
              <a:t>neutrinos</a:t>
            </a:r>
          </a:p>
          <a:p>
            <a:pPr marL="13970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 dirty="0">
                <a:solidFill>
                  <a:schemeClr val="dk1"/>
                </a:solidFill>
                <a:highlight>
                  <a:srgbClr val="FFFFFF"/>
                </a:highlight>
              </a:rPr>
              <a:t>In-Ice “</a:t>
            </a:r>
            <a:r>
              <a:rPr lang="en-US" sz="1400" b="1" dirty="0" err="1">
                <a:solidFill>
                  <a:schemeClr val="dk1"/>
                </a:solidFill>
                <a:highlight>
                  <a:srgbClr val="FFFFFF"/>
                </a:highlight>
              </a:rPr>
              <a:t>DeepCore</a:t>
            </a:r>
            <a:r>
              <a:rPr lang="en-US" sz="1400" dirty="0">
                <a:solidFill>
                  <a:schemeClr val="dk1"/>
                </a:solidFill>
                <a:highlight>
                  <a:srgbClr val="FFFFFF"/>
                </a:highlight>
              </a:rPr>
              <a:t>” to detect lower energy </a:t>
            </a:r>
            <a:r>
              <a:rPr lang="en-US" sz="1400" b="1" dirty="0">
                <a:solidFill>
                  <a:schemeClr val="accent1"/>
                </a:solidFill>
                <a:highlight>
                  <a:srgbClr val="FFFFFF"/>
                </a:highlight>
              </a:rPr>
              <a:t>neutrinos</a:t>
            </a:r>
          </a:p>
          <a:p>
            <a:pPr marL="13970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 dirty="0">
                <a:solidFill>
                  <a:schemeClr val="dk1"/>
                </a:solidFill>
                <a:highlight>
                  <a:srgbClr val="FFFFFF"/>
                </a:highlight>
              </a:rPr>
              <a:t>Surface “</a:t>
            </a:r>
            <a:r>
              <a:rPr lang="en-US" sz="1400" b="1" dirty="0" err="1">
                <a:solidFill>
                  <a:schemeClr val="dk1"/>
                </a:solidFill>
                <a:highlight>
                  <a:srgbClr val="FFFFFF"/>
                </a:highlight>
              </a:rPr>
              <a:t>IceTop</a:t>
            </a:r>
            <a:r>
              <a:rPr lang="en-US" sz="1400" dirty="0">
                <a:solidFill>
                  <a:schemeClr val="dk1"/>
                </a:solidFill>
                <a:highlight>
                  <a:srgbClr val="FFFFFF"/>
                </a:highlight>
              </a:rPr>
              <a:t>” to detect </a:t>
            </a:r>
            <a:r>
              <a:rPr lang="en-US" sz="1400" b="1" dirty="0">
                <a:solidFill>
                  <a:srgbClr val="00B050"/>
                </a:solidFill>
                <a:highlight>
                  <a:srgbClr val="FFFFFF"/>
                </a:highlight>
              </a:rPr>
              <a:t>cosmic rays</a:t>
            </a:r>
            <a:endParaRPr sz="1400" b="1" dirty="0">
              <a:solidFill>
                <a:srgbClr val="00B050"/>
              </a:solidFill>
              <a:highlight>
                <a:srgbClr val="FFFFFF"/>
              </a:highlight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789" y="308087"/>
            <a:ext cx="5840025" cy="46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22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/>
                </a:solidFill>
              </a:rPr>
              <a:t>Detecting Neutrinos</a:t>
            </a:r>
            <a:endParaRPr b="1" dirty="0">
              <a:solidFill>
                <a:schemeClr val="accent5"/>
              </a:solidFill>
            </a:endParaRPr>
          </a:p>
        </p:txBody>
      </p:sp>
      <p:pic>
        <p:nvPicPr>
          <p:cNvPr id="4" name="Picture 3" descr="Untitled.png">
            <a:extLst>
              <a:ext uri="{FF2B5EF4-FFF2-40B4-BE49-F238E27FC236}">
                <a16:creationId xmlns:a16="http://schemas.microsoft.com/office/drawing/2014/main" id="{FED7E99A-5D26-E0F5-404F-E348482D9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30" y="211045"/>
            <a:ext cx="3452266" cy="2766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A680E1-17A9-17A1-5CFB-087192A8A2B5}"/>
              </a:ext>
            </a:extLst>
          </p:cNvPr>
          <p:cNvSpPr txBox="1"/>
          <p:nvPr/>
        </p:nvSpPr>
        <p:spPr>
          <a:xfrm>
            <a:off x="4315232" y="2450425"/>
            <a:ext cx="3935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astrophysical neutrino detected by </a:t>
            </a:r>
            <a:r>
              <a:rPr lang="en-US" dirty="0" err="1"/>
              <a:t>IceCube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1A10B7-33CB-D183-4123-29676A9ABAFF}"/>
              </a:ext>
            </a:extLst>
          </p:cNvPr>
          <p:cNvCxnSpPr>
            <a:cxnSpLocks/>
          </p:cNvCxnSpPr>
          <p:nvPr/>
        </p:nvCxnSpPr>
        <p:spPr>
          <a:xfrm flipH="1" flipV="1">
            <a:off x="5128851" y="4091374"/>
            <a:ext cx="1876002" cy="2087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D14AAB8-DB5B-F8AF-F1C4-5E024A2E91DF}"/>
              </a:ext>
            </a:extLst>
          </p:cNvPr>
          <p:cNvSpPr/>
          <p:nvPr/>
        </p:nvSpPr>
        <p:spPr>
          <a:xfrm>
            <a:off x="4676776" y="3895299"/>
            <a:ext cx="381445" cy="38144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75C308-EFB8-59B2-7564-516A6F7952C0}"/>
              </a:ext>
            </a:extLst>
          </p:cNvPr>
          <p:cNvCxnSpPr>
            <a:cxnSpLocks/>
          </p:cNvCxnSpPr>
          <p:nvPr/>
        </p:nvCxnSpPr>
        <p:spPr>
          <a:xfrm flipH="1">
            <a:off x="976691" y="4086021"/>
            <a:ext cx="3595309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2D82BF-4458-6CB2-2AD1-EA6191AEB093}"/>
              </a:ext>
            </a:extLst>
          </p:cNvPr>
          <p:cNvCxnSpPr>
            <a:cxnSpLocks/>
          </p:cNvCxnSpPr>
          <p:nvPr/>
        </p:nvCxnSpPr>
        <p:spPr>
          <a:xfrm flipH="1">
            <a:off x="4112782" y="4093745"/>
            <a:ext cx="459218" cy="253033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6C53DD-CEBF-24D1-1B1F-8343E31ED89D}"/>
              </a:ext>
            </a:extLst>
          </p:cNvPr>
          <p:cNvCxnSpPr>
            <a:cxnSpLocks/>
          </p:cNvCxnSpPr>
          <p:nvPr/>
        </p:nvCxnSpPr>
        <p:spPr>
          <a:xfrm flipH="1">
            <a:off x="4342390" y="4096080"/>
            <a:ext cx="229610" cy="34212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998AB0-E3B9-3F37-C66B-6AA3E8C39CF0}"/>
              </a:ext>
            </a:extLst>
          </p:cNvPr>
          <p:cNvCxnSpPr>
            <a:cxnSpLocks/>
          </p:cNvCxnSpPr>
          <p:nvPr/>
        </p:nvCxnSpPr>
        <p:spPr>
          <a:xfrm flipH="1" flipV="1">
            <a:off x="4112781" y="3903669"/>
            <a:ext cx="459218" cy="174629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EA0937-F5BA-8357-82FF-48052397F0DE}"/>
              </a:ext>
            </a:extLst>
          </p:cNvPr>
          <p:cNvCxnSpPr>
            <a:cxnSpLocks/>
          </p:cNvCxnSpPr>
          <p:nvPr/>
        </p:nvCxnSpPr>
        <p:spPr>
          <a:xfrm flipH="1" flipV="1">
            <a:off x="4439943" y="3762300"/>
            <a:ext cx="114805" cy="302927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25C1BBD-AA8C-1556-9EB9-A595B5732C46}"/>
              </a:ext>
            </a:extLst>
          </p:cNvPr>
          <p:cNvSpPr txBox="1"/>
          <p:nvPr/>
        </p:nvSpPr>
        <p:spPr>
          <a:xfrm>
            <a:off x="5582595" y="367238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Neutrino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B456A-E076-4797-6254-2E5A12231138}"/>
              </a:ext>
            </a:extLst>
          </p:cNvPr>
          <p:cNvSpPr txBox="1"/>
          <p:nvPr/>
        </p:nvSpPr>
        <p:spPr>
          <a:xfrm>
            <a:off x="1975834" y="367510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Muon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FC3ED9-26F6-A8AA-7BB3-C70EDACA6FAA}"/>
              </a:ext>
            </a:extLst>
          </p:cNvPr>
          <p:cNvSpPr txBox="1"/>
          <p:nvPr/>
        </p:nvSpPr>
        <p:spPr>
          <a:xfrm>
            <a:off x="4696927" y="4335275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Nucleus</a:t>
            </a:r>
            <a:br>
              <a:rPr lang="en-US" sz="1600" dirty="0"/>
            </a:br>
            <a:r>
              <a:rPr lang="en-US" sz="1600" dirty="0"/>
              <a:t>Example: Oxygen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1F238-77C3-D2C2-3ADD-20CE27DA21B1}"/>
              </a:ext>
            </a:extLst>
          </p:cNvPr>
          <p:cNvSpPr txBox="1"/>
          <p:nvPr/>
        </p:nvSpPr>
        <p:spPr>
          <a:xfrm>
            <a:off x="3554644" y="3141446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Other</a:t>
            </a:r>
            <a:br>
              <a:rPr lang="en-US" sz="1600" dirty="0"/>
            </a:br>
            <a:r>
              <a:rPr lang="en-US" sz="1600" dirty="0"/>
              <a:t>Particles</a:t>
            </a:r>
          </a:p>
        </p:txBody>
      </p:sp>
    </p:spTree>
    <p:extLst>
      <p:ext uri="{BB962C8B-B14F-4D97-AF65-F5344CB8AC3E}">
        <p14:creationId xmlns:p14="http://schemas.microsoft.com/office/powerpoint/2010/main" val="264442410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Macintosh PowerPoint</Application>
  <PresentationFormat>On-screen Show (16:9)</PresentationFormat>
  <Paragraphs>75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Simple Light</vt:lpstr>
      <vt:lpstr>PowerPoint Presentation</vt:lpstr>
      <vt:lpstr>Meet the Team: Frank McNally</vt:lpstr>
      <vt:lpstr>Meet the Team: Ignacio Taboada</vt:lpstr>
      <vt:lpstr>Meet the Team</vt:lpstr>
      <vt:lpstr>Atoms and Subatomic particles</vt:lpstr>
      <vt:lpstr>Neutrinos – ssubatomic particles – are “ghost-like”</vt:lpstr>
      <vt:lpstr>Detecting particles in Ice</vt:lpstr>
      <vt:lpstr>IceCube</vt:lpstr>
      <vt:lpstr>Detecting Neutrinos</vt:lpstr>
      <vt:lpstr>Cosmic Rays</vt:lpstr>
      <vt:lpstr>Detecting Cosmic Rays in IceTop</vt:lpstr>
      <vt:lpstr>Schedule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Taboada, Ignacio J</cp:lastModifiedBy>
  <cp:revision>1</cp:revision>
  <dcterms:modified xsi:type="dcterms:W3CDTF">2023-04-23T13:55:50Z</dcterms:modified>
</cp:coreProperties>
</file>